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1pPr>
      <a:lvl2pPr indent="2286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2pPr>
      <a:lvl3pPr indent="4572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3pPr>
      <a:lvl4pPr indent="6858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4pPr>
      <a:lvl5pPr indent="9144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5pPr>
      <a:lvl6pPr indent="11430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6pPr>
      <a:lvl7pPr indent="13716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7pPr>
      <a:lvl8pPr indent="16002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8pPr>
      <a:lvl9pPr indent="1828800" algn="ctr" defTabSz="584200">
        <a:defRPr sz="8000">
          <a:solidFill>
            <a:srgbClr val="FFFFFF"/>
          </a:solidFill>
          <a:latin typeface="Impact"/>
          <a:ea typeface="Impact"/>
          <a:cs typeface="Impact"/>
          <a:sym typeface="Impac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Helvetica"/>
          <a:ea typeface="Helvetica"/>
          <a:cs typeface="Helvetica"/>
          <a:sym typeface="Helvetic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10.tif"/><Relationship Id="rId11" Type="http://schemas.openxmlformats.org/officeDocument/2006/relationships/image" Target="../media/image11.tif"/><Relationship Id="rId12" Type="http://schemas.openxmlformats.org/officeDocument/2006/relationships/image" Target="../media/image12.tif"/><Relationship Id="rId13" Type="http://schemas.openxmlformats.org/officeDocument/2006/relationships/image" Target="../media/image13.tif"/><Relationship Id="rId14" Type="http://schemas.openxmlformats.org/officeDocument/2006/relationships/image" Target="../media/image14.tif"/><Relationship Id="rId15" Type="http://schemas.openxmlformats.org/officeDocument/2006/relationships/image" Target="../media/image12.png"/><Relationship Id="rId16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mnisharp.net" TargetMode="External"/><Relationship Id="rId3" Type="http://schemas.openxmlformats.org/officeDocument/2006/relationships/hyperlink" Target="https://jabbr.net/#/rooms/omnisharp" TargetMode="External"/><Relationship Id="rId4" Type="http://schemas.openxmlformats.org/officeDocument/2006/relationships/hyperlink" Target="https://github.com/omnisharp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270000" y="23114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omnisharp</a:t>
            </a:r>
          </a:p>
        </p:txBody>
      </p:sp>
      <p:pic>
        <p:nvPicPr>
          <p:cNvPr id="34" name="pasted-image-filter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2325" y="3029148"/>
            <a:ext cx="1200150" cy="120015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4649139" y="5613867"/>
            <a:ext cx="3706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@mat_mcloughlin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editor plugins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VIM:</a:t>
            </a:r>
            <a:r>
              <a:rPr sz="3600">
                <a:solidFill>
                  <a:srgbClr val="FFFFFF"/>
                </a:solidFill>
              </a:rPr>
              <a:t> VimScript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Emacs:</a:t>
            </a:r>
            <a:r>
              <a:rPr sz="3600">
                <a:solidFill>
                  <a:srgbClr val="FFFFFF"/>
                </a:solidFill>
              </a:rPr>
              <a:t> Lisp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Brackets:</a:t>
            </a:r>
            <a:r>
              <a:rPr sz="3600">
                <a:solidFill>
                  <a:srgbClr val="FFFFFF"/>
                </a:solidFill>
              </a:rPr>
              <a:t> Javascript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Atom:</a:t>
            </a:r>
            <a:r>
              <a:rPr sz="3600">
                <a:solidFill>
                  <a:srgbClr val="FFFFFF"/>
                </a:solidFill>
              </a:rPr>
              <a:t> Typescript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Sublime:</a:t>
            </a:r>
            <a:r>
              <a:rPr sz="3600">
                <a:solidFill>
                  <a:srgbClr val="FFFFFF"/>
                </a:solidFill>
              </a:rPr>
              <a:t> Python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omnisharp server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4499" indent="-444499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Exposes services via http end points </a:t>
            </a:r>
            <a:endParaRPr sz="4500">
              <a:solidFill>
                <a:srgbClr val="FFFFFF"/>
              </a:solidFill>
            </a:endParaRPr>
          </a:p>
          <a:p>
            <a:pPr lvl="0" marL="444499" indent="-444499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v1 written using nrefactory and Nancy</a:t>
            </a:r>
            <a:endParaRPr sz="4500">
              <a:solidFill>
                <a:srgbClr val="FFFFFF"/>
              </a:solidFill>
            </a:endParaRPr>
          </a:p>
          <a:p>
            <a:pPr lvl="0" marL="444499" indent="-444499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v2 written using roslyn and WebApi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is roslyn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 project to rewrite VB and C# compilers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exposes all stages of the compiler via and api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gives access to semantic and syntax trees for you source code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allows code fixes and refactorings to be written 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the workspace layer</a:t>
            </a:r>
          </a:p>
        </p:txBody>
      </p:sp>
      <p:sp>
        <p:nvSpPr>
          <p:cNvPr id="72" name="Shape 72"/>
          <p:cNvSpPr/>
          <p:nvPr/>
        </p:nvSpPr>
        <p:spPr>
          <a:xfrm>
            <a:off x="5259643" y="2525894"/>
            <a:ext cx="2485514" cy="107108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Workspace</a:t>
            </a:r>
          </a:p>
        </p:txBody>
      </p:sp>
      <p:sp>
        <p:nvSpPr>
          <p:cNvPr id="73" name="Shape 73"/>
          <p:cNvSpPr/>
          <p:nvPr/>
        </p:nvSpPr>
        <p:spPr>
          <a:xfrm>
            <a:off x="5259643" y="4320337"/>
            <a:ext cx="2485514" cy="107108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Solution</a:t>
            </a:r>
          </a:p>
        </p:txBody>
      </p:sp>
      <p:sp>
        <p:nvSpPr>
          <p:cNvPr id="74" name="Shape 74"/>
          <p:cNvSpPr/>
          <p:nvPr/>
        </p:nvSpPr>
        <p:spPr>
          <a:xfrm>
            <a:off x="5259643" y="6114779"/>
            <a:ext cx="2485514" cy="107108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Project</a:t>
            </a:r>
          </a:p>
        </p:txBody>
      </p:sp>
      <p:sp>
        <p:nvSpPr>
          <p:cNvPr id="75" name="Shape 75"/>
          <p:cNvSpPr/>
          <p:nvPr/>
        </p:nvSpPr>
        <p:spPr>
          <a:xfrm>
            <a:off x="5259643" y="7909222"/>
            <a:ext cx="2485514" cy="107108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Document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demo time!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the future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indent="189737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continuing to add features to the server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more editor extensions?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indent="189737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better support for vnext projects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952500" y="822595"/>
            <a:ext cx="11099800" cy="2159001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support for scriptcs</a:t>
            </a:r>
          </a:p>
        </p:txBody>
      </p:sp>
      <p:pic>
        <p:nvPicPr>
          <p:cNvPr id="8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224" y="3332408"/>
            <a:ext cx="9310352" cy="4841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 idx="4294967295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indent="139446" defTabSz="356362">
              <a:defRPr sz="1800">
                <a:solidFill>
                  <a:srgbClr val="000000"/>
                </a:solidFill>
              </a:defRPr>
            </a:pPr>
            <a:r>
              <a:rPr sz="4880">
                <a:solidFill>
                  <a:srgbClr val="FFFFFF"/>
                </a:solidFill>
              </a:rPr>
              <a:t>it’s a series of tools and extensions to help you work with C# outside of Visual Studio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body" idx="4294967295"/>
          </p:nvPr>
        </p:nvSpPr>
        <p:spPr>
          <a:xfrm>
            <a:off x="952500" y="863600"/>
            <a:ext cx="11099800" cy="8026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more code refactorings</a:t>
            </a:r>
            <a:endParaRPr b="1"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stdin/stdout for two way communication</a:t>
            </a:r>
            <a:endParaRPr b="1"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better test runner support</a:t>
            </a:r>
            <a:endParaRPr b="1"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omnisharp version manager</a:t>
            </a:r>
            <a:endParaRPr b="1"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200">
                <a:solidFill>
                  <a:srgbClr val="FFFFFF"/>
                </a:solidFill>
              </a:rPr>
              <a:t>and more…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 idx="4294967295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debugging?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6787" y="2534041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78812" y="2534041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6787" y="7626815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0775" y="7626815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0775" y="2534041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92800" y="5080428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64825" y="5080428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0775" y="5080428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asted-image.ti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892800" y="2534041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asted-image.ti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278812" y="7626815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t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892800" y="7626815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ti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664825" y="2534041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asted-image.ti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278812" y="5080428"/>
            <a:ext cx="12192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title" idx="4294967295"/>
          </p:nvPr>
        </p:nvSpPr>
        <p:spPr>
          <a:xfrm>
            <a:off x="952500" y="164727"/>
            <a:ext cx="11099800" cy="2159001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some of the contributors</a:t>
            </a:r>
          </a:p>
        </p:txBody>
      </p:sp>
      <p:pic>
        <p:nvPicPr>
          <p:cNvPr id="108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664825" y="7626815"/>
            <a:ext cx="12192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506787" y="5080428"/>
            <a:ext cx="12192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getting involved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website: </a:t>
            </a:r>
            <a:r>
              <a:rPr sz="36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http://omnisharp.net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jabbr: </a:t>
            </a:r>
            <a:r>
              <a:rPr sz="3600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https://jabbr.net/#/rooms/omnisharp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github repo: </a:t>
            </a:r>
            <a:r>
              <a:rPr sz="3600" u="sng"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https://github.com/omnisharp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twitter: @omnisharp 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indent="189737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first started by Jason Imison  back in 2011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1516" y="2676357"/>
            <a:ext cx="5201768" cy="5201768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>
            <p:ph type="title" idx="4294967295"/>
          </p:nvPr>
        </p:nvSpPr>
        <p:spPr>
          <a:xfrm>
            <a:off x="952500" y="507962"/>
            <a:ext cx="11099800" cy="2159001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this is Jason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indent="176021" defTabSz="449833">
              <a:defRPr sz="1800">
                <a:solidFill>
                  <a:srgbClr val="000000"/>
                </a:solidFill>
              </a:defRPr>
            </a:pPr>
            <a:r>
              <a:rPr sz="6160">
                <a:solidFill>
                  <a:srgbClr val="FFFFFF"/>
                </a:solidFill>
              </a:rPr>
              <a:t>we now have extensions for some of the most popular text editors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994" y="1768614"/>
            <a:ext cx="2312072" cy="231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3462" y="1768614"/>
            <a:ext cx="2307457" cy="231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6280" y="5771858"/>
            <a:ext cx="2877500" cy="231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66228" y="5771858"/>
            <a:ext cx="2312071" cy="231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46364" y="1768614"/>
            <a:ext cx="2312072" cy="2312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98440" y="5489144"/>
            <a:ext cx="2877500" cy="287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downloads so far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Brackets:</a:t>
            </a:r>
            <a:r>
              <a:rPr sz="3600">
                <a:solidFill>
                  <a:srgbClr val="FFFFFF"/>
                </a:solidFill>
              </a:rPr>
              <a:t> 5,474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Atom:</a:t>
            </a:r>
            <a:r>
              <a:rPr sz="3600">
                <a:solidFill>
                  <a:srgbClr val="FFFFFF"/>
                </a:solidFill>
              </a:rPr>
              <a:t> 14,240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Sublime:</a:t>
            </a:r>
            <a:r>
              <a:rPr sz="3600">
                <a:solidFill>
                  <a:srgbClr val="FFFFFF"/>
                </a:solidFill>
              </a:rPr>
              <a:t> around 10k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VIM &amp; Emacs:</a:t>
            </a:r>
            <a:r>
              <a:rPr sz="3600">
                <a:solidFill>
                  <a:srgbClr val="FFFFFF"/>
                </a:solidFill>
              </a:rPr>
              <a:t> unsure but around 400 clones a day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so how does it work?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719974" y="3797300"/>
            <a:ext cx="3496226" cy="2159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400"/>
              <a:t>Client</a:t>
            </a:r>
            <a:endParaRPr sz="3400"/>
          </a:p>
          <a:p>
            <a:pPr lvl="0">
              <a:defRPr sz="1800"/>
            </a:pPr>
            <a:r>
              <a:rPr sz="3400"/>
              <a:t>Plugin</a:t>
            </a:r>
          </a:p>
        </p:txBody>
      </p:sp>
      <p:sp>
        <p:nvSpPr>
          <p:cNvPr id="59" name="Shape 59"/>
          <p:cNvSpPr/>
          <p:nvPr/>
        </p:nvSpPr>
        <p:spPr>
          <a:xfrm>
            <a:off x="8053811" y="3797300"/>
            <a:ext cx="3496225" cy="21590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pPr lvl="0">
              <a:defRPr sz="1800"/>
            </a:pPr>
            <a:r>
              <a:rPr sz="3400"/>
              <a:t>Omnisharp Server</a:t>
            </a:r>
          </a:p>
        </p:txBody>
      </p:sp>
      <p:sp>
        <p:nvSpPr>
          <p:cNvPr id="60" name="Shape 60"/>
          <p:cNvSpPr/>
          <p:nvPr/>
        </p:nvSpPr>
        <p:spPr>
          <a:xfrm>
            <a:off x="5464341" y="4876800"/>
            <a:ext cx="2341329" cy="0"/>
          </a:xfrm>
          <a:prstGeom prst="line">
            <a:avLst/>
          </a:prstGeom>
          <a:ln w="25400">
            <a:solidFill/>
            <a:miter lim="400000"/>
            <a:headEnd type="arrow"/>
            <a:tailEnd type="arrow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